
<file path=[Content_Types].xml><?xml version="1.0" encoding="utf-8"?>
<Types xmlns="http://schemas.openxmlformats.org/package/2006/content-types">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6" r:id="rId1"/>
  </p:sldMasterIdLst>
  <p:notesMasterIdLst>
    <p:notesMasterId r:id="rId13"/>
  </p:notesMasterIdLst>
  <p:sldIdLst>
    <p:sldId id="256" r:id="rId2"/>
    <p:sldId id="257" r:id="rId3"/>
    <p:sldId id="258" r:id="rId4"/>
    <p:sldId id="266" r:id="rId5"/>
    <p:sldId id="260" r:id="rId6"/>
    <p:sldId id="261" r:id="rId7"/>
    <p:sldId id="262" r:id="rId8"/>
    <p:sldId id="263" r:id="rId9"/>
    <p:sldId id="264" r:id="rId10"/>
    <p:sldId id="265"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ven Ellair" initials="SE" lastIdx="3" clrIdx="0">
    <p:extLst>
      <p:ext uri="{19B8F6BF-5375-455C-9EA6-DF929625EA0E}">
        <p15:presenceInfo xmlns:p15="http://schemas.microsoft.com/office/powerpoint/2012/main" userId="S::sellair@smp.org::ad70234c-dccd-497b-bfbd-5adad4a1a918" providerId="AD"/>
      </p:ext>
    </p:extLst>
  </p:cmAuthor>
  <p:cmAuthor id="2" name="Brooke Saron" initials="BS" lastIdx="1" clrIdx="1">
    <p:extLst>
      <p:ext uri="{19B8F6BF-5375-455C-9EA6-DF929625EA0E}">
        <p15:presenceInfo xmlns:p15="http://schemas.microsoft.com/office/powerpoint/2012/main" userId="S::bsaron@smp.org::514a032d-1aac-4ed1-9878-3ed7bd3ee233" providerId="AD"/>
      </p:ext>
    </p:extLst>
  </p:cmAuthor>
  <p:cmAuthor id="3" name="Brian Singer-Towns" initials="BS" lastIdx="2" clrIdx="2">
    <p:extLst>
      <p:ext uri="{19B8F6BF-5375-455C-9EA6-DF929625EA0E}">
        <p15:presenceInfo xmlns:p15="http://schemas.microsoft.com/office/powerpoint/2012/main" userId="S::btowns@smp.org::7259c008-5664-4d8b-97e4-93a4b61f415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24" autoAdjust="0"/>
    <p:restoredTop sz="82449" autoAdjust="0"/>
  </p:normalViewPr>
  <p:slideViewPr>
    <p:cSldViewPr>
      <p:cViewPr varScale="1">
        <p:scale>
          <a:sx n="86" d="100"/>
          <a:sy n="86" d="100"/>
        </p:scale>
        <p:origin x="1260"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558396-7F3C-418A-A7F3-9E8EE033637A}" type="datetimeFigureOut">
              <a:rPr lang="en-US" smtClean="0"/>
              <a:pPr/>
              <a:t>12/10/2020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2FD797C-81A0-4169-8DE1-DF1E0532C5DA}" type="slidenum">
              <a:rPr lang="en-US" smtClean="0"/>
              <a:pPr/>
              <a:t>‹#›</a:t>
            </a:fld>
            <a:endParaRPr lang="en-US" dirty="0"/>
          </a:p>
        </p:txBody>
      </p:sp>
    </p:spTree>
    <p:extLst>
      <p:ext uri="{BB962C8B-B14F-4D97-AF65-F5344CB8AC3E}">
        <p14:creationId xmlns:p14="http://schemas.microsoft.com/office/powerpoint/2010/main" val="8755066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dirty="0"/>
          </a:p>
        </p:txBody>
      </p:sp>
    </p:spTree>
    <p:extLst>
      <p:ext uri="{BB962C8B-B14F-4D97-AF65-F5344CB8AC3E}">
        <p14:creationId xmlns:p14="http://schemas.microsoft.com/office/powerpoint/2010/main" val="15957163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latin typeface="+mn-lt"/>
                <a:ea typeface="+mn-ea"/>
                <a:cs typeface="+mn-cs"/>
              </a:rPr>
              <a:t>Notes: Read this while the slide is being projected:</a:t>
            </a:r>
            <a:endParaRPr lang="en-US" sz="1200" kern="1200" dirty="0">
              <a:solidFill>
                <a:schemeClr val="tx1"/>
              </a:solidFill>
              <a:latin typeface="+mn-lt"/>
              <a:ea typeface="+mn-ea"/>
              <a:cs typeface="+mn-cs"/>
            </a:endParaRPr>
          </a:p>
          <a:p>
            <a:pPr defTabSz="457200"/>
            <a:r>
              <a:rPr lang="en-US" sz="1200" i="0" kern="1200" dirty="0">
                <a:solidFill>
                  <a:schemeClr val="tx1"/>
                </a:solidFill>
                <a:latin typeface="+mn-lt"/>
                <a:ea typeface="+mn-ea"/>
                <a:cs typeface="+mn-cs"/>
              </a:rPr>
              <a:t>Consider a time when two people have hurt each other through words or actions. The relationship between the two people is damaged, as well as each person’s relationship with God. How do you seek to reconcile a broken relationship with another and with God? Record your response.</a:t>
            </a:r>
          </a:p>
          <a:p>
            <a:endParaRPr lang="en-US" sz="1200" i="1" kern="1200" dirty="0">
              <a:solidFill>
                <a:schemeClr val="tx1"/>
              </a:solidFill>
              <a:latin typeface="+mn-lt"/>
              <a:ea typeface="+mn-ea"/>
              <a:cs typeface="+mn-cs"/>
            </a:endParaRPr>
          </a:p>
          <a:p>
            <a:r>
              <a:rPr lang="en-US" sz="1200" i="1" kern="1200" dirty="0">
                <a:solidFill>
                  <a:schemeClr val="tx1"/>
                </a:solidFill>
                <a:latin typeface="+mn-lt"/>
                <a:ea typeface="+mn-ea"/>
                <a:cs typeface="+mn-cs"/>
              </a:rPr>
              <a:t>Allow the students 5 minutes to complete their response. Invite the students to pray together the Lord ’s Prayer as a conclusion to the reflection.</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F2FD797C-81A0-4169-8DE1-DF1E0532C5DA}"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2FD797C-81A0-4169-8DE1-DF1E0532C5DA}" type="slidenum">
              <a:rPr lang="en-US" smtClean="0"/>
              <a:pPr/>
              <a:t>11</a:t>
            </a:fld>
            <a:endParaRPr lang="en-US" dirty="0"/>
          </a:p>
        </p:txBody>
      </p:sp>
    </p:spTree>
    <p:extLst>
      <p:ext uri="{BB962C8B-B14F-4D97-AF65-F5344CB8AC3E}">
        <p14:creationId xmlns:p14="http://schemas.microsoft.com/office/powerpoint/2010/main" val="494986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 Piotr Zajda / Shutterstock.com</a:t>
            </a:r>
          </a:p>
        </p:txBody>
      </p:sp>
      <p:sp>
        <p:nvSpPr>
          <p:cNvPr id="4" name="Slide Number Placeholder 3"/>
          <p:cNvSpPr>
            <a:spLocks noGrp="1"/>
          </p:cNvSpPr>
          <p:nvPr>
            <p:ph type="sldNum" sz="quarter" idx="10"/>
          </p:nvPr>
        </p:nvSpPr>
        <p:spPr/>
        <p:txBody>
          <a:bodyPr/>
          <a:lstStyle/>
          <a:p>
            <a:fld id="{F2FD797C-81A0-4169-8DE1-DF1E0532C5DA}"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latin typeface="+mn-lt"/>
                <a:ea typeface="+mn-ea"/>
                <a:cs typeface="+mn-cs"/>
              </a:rPr>
              <a:t>© rudall30/Shutterstock.com</a:t>
            </a:r>
          </a:p>
          <a:p>
            <a:endParaRPr lang="en-US" sz="1200" i="1" kern="1200" dirty="0">
              <a:solidFill>
                <a:schemeClr val="tx1"/>
              </a:solidFill>
              <a:latin typeface="+mn-lt"/>
              <a:ea typeface="+mn-ea"/>
              <a:cs typeface="+mn-cs"/>
            </a:endParaRPr>
          </a:p>
          <a:p>
            <a:r>
              <a:rPr lang="en-US" sz="1200" i="1" kern="1200" dirty="0">
                <a:solidFill>
                  <a:schemeClr val="tx1"/>
                </a:solidFill>
                <a:latin typeface="+mn-lt"/>
                <a:ea typeface="+mn-ea"/>
                <a:cs typeface="+mn-cs"/>
              </a:rPr>
              <a:t>Notes: Read this reflection while the slide is being projected:</a:t>
            </a:r>
            <a:endParaRPr lang="en-US" sz="1200" kern="1200" dirty="0">
              <a:solidFill>
                <a:schemeClr val="tx1"/>
              </a:solidFill>
              <a:latin typeface="+mn-lt"/>
              <a:ea typeface="+mn-ea"/>
              <a:cs typeface="+mn-cs"/>
            </a:endParaRPr>
          </a:p>
          <a:p>
            <a:r>
              <a:rPr lang="en-US" sz="1200" i="0" kern="1200" dirty="0">
                <a:solidFill>
                  <a:schemeClr val="tx1"/>
                </a:solidFill>
                <a:latin typeface="+mn-lt"/>
                <a:ea typeface="+mn-ea"/>
                <a:cs typeface="+mn-cs"/>
              </a:rPr>
              <a:t>Recall the times you have heard the account of the woman caught in adultery. The scribes and Pharisees confront Jesus with the woman, citing the Law of Moses that such a woman was to be stoned. After his reply, Jesus began writing in the sand. Have you ever imagined what the crowd saw written in the sand? Jesus’ words and actions were an invitation to others to reflect on personal sin and to reconsider the Law of Love written in their hearts.</a:t>
            </a: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latin typeface="+mn-lt"/>
                <a:ea typeface="+mn-ea"/>
                <a:cs typeface="+mn-cs"/>
              </a:rPr>
              <a:t>Allow the students 5 minutes to complete their response.</a:t>
            </a:r>
          </a:p>
          <a:p>
            <a:endParaRPr lang="en-US" dirty="0"/>
          </a:p>
        </p:txBody>
      </p:sp>
      <p:sp>
        <p:nvSpPr>
          <p:cNvPr id="4" name="Slide Number Placeholder 3"/>
          <p:cNvSpPr>
            <a:spLocks noGrp="1"/>
          </p:cNvSpPr>
          <p:nvPr>
            <p:ph type="sldNum" sz="quarter" idx="5"/>
          </p:nvPr>
        </p:nvSpPr>
        <p:spPr/>
        <p:txBody>
          <a:bodyPr/>
          <a:lstStyle/>
          <a:p>
            <a:fld id="{F2FD797C-81A0-4169-8DE1-DF1E0532C5DA}" type="slidenum">
              <a:rPr lang="en-US" smtClean="0"/>
              <a:pPr/>
              <a:t>4</a:t>
            </a:fld>
            <a:endParaRPr lang="en-US" dirty="0"/>
          </a:p>
        </p:txBody>
      </p:sp>
    </p:spTree>
    <p:extLst>
      <p:ext uri="{BB962C8B-B14F-4D97-AF65-F5344CB8AC3E}">
        <p14:creationId xmlns:p14="http://schemas.microsoft.com/office/powerpoint/2010/main" val="2211780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latin typeface="+mn-lt"/>
                <a:ea typeface="+mn-ea"/>
                <a:cs typeface="+mn-cs"/>
              </a:rPr>
              <a:t>© GoneWithTheWind/Shutterstock.com</a:t>
            </a:r>
          </a:p>
          <a:p>
            <a:endParaRPr lang="en-US" sz="1200" i="1" kern="1200" dirty="0">
              <a:solidFill>
                <a:schemeClr val="tx1"/>
              </a:solidFill>
              <a:latin typeface="+mn-lt"/>
              <a:ea typeface="+mn-ea"/>
              <a:cs typeface="+mn-cs"/>
            </a:endParaRPr>
          </a:p>
          <a:p>
            <a:r>
              <a:rPr lang="en-US" sz="1200" i="1" kern="1200" dirty="0">
                <a:solidFill>
                  <a:schemeClr val="tx1"/>
                </a:solidFill>
                <a:latin typeface="+mn-lt"/>
                <a:ea typeface="+mn-ea"/>
                <a:cs typeface="+mn-cs"/>
              </a:rPr>
              <a:t>Notes: Read this reflection while the slide is being projected:</a:t>
            </a:r>
            <a:endParaRPr lang="en-US" sz="1200" kern="1200" dirty="0">
              <a:solidFill>
                <a:schemeClr val="tx1"/>
              </a:solidFill>
              <a:latin typeface="+mn-lt"/>
              <a:ea typeface="+mn-ea"/>
              <a:cs typeface="+mn-cs"/>
            </a:endParaRPr>
          </a:p>
          <a:p>
            <a:r>
              <a:rPr lang="en-US" sz="1200" i="0" kern="1200" dirty="0">
                <a:solidFill>
                  <a:schemeClr val="tx1"/>
                </a:solidFill>
                <a:latin typeface="+mn-lt"/>
                <a:ea typeface="+mn-ea"/>
                <a:cs typeface="+mn-cs"/>
              </a:rPr>
              <a:t>Recall what you have been taught about the Crucifixion as a sign of God’s great act of love. Jesus’ last words, “Father, forgive them,” show us that the power of love overcomes the power of evil. The Crucifixion is the ultimate sacrifice that puts an end to sin and opens the door to eternal life for each of us. Those who have experienced pain and loss from other people’s sinful acts may see in the Crucifixion a sign of consolation and strength, for the Son of God took on the sufferings of humankind—betrayal, unfaithfulness, distrust, pride, anger, violence, abandonment, or senseless injustice. </a:t>
            </a:r>
          </a:p>
        </p:txBody>
      </p:sp>
      <p:sp>
        <p:nvSpPr>
          <p:cNvPr id="4" name="Slide Number Placeholder 3"/>
          <p:cNvSpPr>
            <a:spLocks noGrp="1"/>
          </p:cNvSpPr>
          <p:nvPr>
            <p:ph type="sldNum" sz="quarter" idx="10"/>
          </p:nvPr>
        </p:nvSpPr>
        <p:spPr/>
        <p:txBody>
          <a:bodyPr/>
          <a:lstStyle/>
          <a:p>
            <a:fld id="{F2FD797C-81A0-4169-8DE1-DF1E0532C5DA}"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i="1" kern="1200" dirty="0">
              <a:solidFill>
                <a:schemeClr val="tx1"/>
              </a:solidFill>
              <a:latin typeface="+mn-lt"/>
              <a:ea typeface="+mn-ea"/>
              <a:cs typeface="+mn-cs"/>
            </a:endParaRPr>
          </a:p>
          <a:p>
            <a:r>
              <a:rPr lang="en-US" sz="1200" i="1" kern="1200" dirty="0">
                <a:solidFill>
                  <a:schemeClr val="tx1"/>
                </a:solidFill>
                <a:latin typeface="+mn-lt"/>
                <a:ea typeface="+mn-ea"/>
                <a:cs typeface="+mn-cs"/>
              </a:rPr>
              <a:t>Notes: Read this while the slide is being projected:</a:t>
            </a:r>
            <a:endParaRPr lang="en-US" sz="1200" kern="1200" dirty="0">
              <a:solidFill>
                <a:schemeClr val="tx1"/>
              </a:solidFill>
              <a:latin typeface="+mn-lt"/>
              <a:ea typeface="+mn-ea"/>
              <a:cs typeface="+mn-cs"/>
            </a:endParaRPr>
          </a:p>
          <a:p>
            <a:pPr defTabSz="457200"/>
            <a:r>
              <a:rPr lang="en-US" sz="1200" i="0" kern="1200" dirty="0">
                <a:solidFill>
                  <a:schemeClr val="tx1"/>
                </a:solidFill>
                <a:latin typeface="+mn-lt"/>
                <a:ea typeface="+mn-ea"/>
                <a:cs typeface="+mn-cs"/>
              </a:rPr>
              <a:t>Where in society do you see the sins of anger, violence, betrayal, or senseless injustice? What feelings do these sinful acts evoke in you? Record your response.</a:t>
            </a:r>
          </a:p>
          <a:p>
            <a:endParaRPr lang="en-US" sz="1200" i="1" kern="1200" dirty="0">
              <a:solidFill>
                <a:schemeClr val="tx1"/>
              </a:solidFill>
              <a:latin typeface="+mn-lt"/>
              <a:ea typeface="+mn-ea"/>
              <a:cs typeface="+mn-cs"/>
            </a:endParaRPr>
          </a:p>
          <a:p>
            <a:r>
              <a:rPr lang="en-US" sz="1200" i="1" kern="1200" dirty="0">
                <a:solidFill>
                  <a:schemeClr val="tx1"/>
                </a:solidFill>
                <a:latin typeface="+mn-lt"/>
                <a:ea typeface="+mn-ea"/>
                <a:cs typeface="+mn-cs"/>
              </a:rPr>
              <a:t>Allow the students 5 minutes to complete their response.</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latin typeface="+mn-lt"/>
                <a:ea typeface="+mn-ea"/>
                <a:cs typeface="+mn-cs"/>
              </a:rPr>
              <a:t>© ConradFries/Shutterstock.com</a:t>
            </a:r>
          </a:p>
          <a:p>
            <a:endParaRPr lang="en-US" sz="1200" i="1" kern="1200" dirty="0">
              <a:solidFill>
                <a:schemeClr val="tx1"/>
              </a:solidFill>
              <a:latin typeface="+mn-lt"/>
              <a:ea typeface="+mn-ea"/>
              <a:cs typeface="+mn-cs"/>
            </a:endParaRPr>
          </a:p>
          <a:p>
            <a:r>
              <a:rPr lang="en-US" sz="1200" i="1" kern="1200" dirty="0">
                <a:solidFill>
                  <a:schemeClr val="tx1"/>
                </a:solidFill>
                <a:latin typeface="+mn-lt"/>
                <a:ea typeface="+mn-ea"/>
                <a:cs typeface="+mn-cs"/>
              </a:rPr>
              <a:t>Notes: Read this reflection while the slide is being projected:</a:t>
            </a:r>
            <a:endParaRPr lang="en-US" sz="1200" kern="1200" dirty="0">
              <a:solidFill>
                <a:schemeClr val="tx1"/>
              </a:solidFill>
              <a:latin typeface="+mn-lt"/>
              <a:ea typeface="+mn-ea"/>
              <a:cs typeface="+mn-cs"/>
            </a:endParaRPr>
          </a:p>
          <a:p>
            <a:r>
              <a:rPr lang="en-US" sz="1200" i="0" kern="1200" dirty="0">
                <a:solidFill>
                  <a:schemeClr val="tx1"/>
                </a:solidFill>
                <a:latin typeface="+mn-lt"/>
                <a:ea typeface="+mn-ea"/>
                <a:cs typeface="+mn-cs"/>
              </a:rPr>
              <a:t>The Parable of the Prodigal Son represents the universal theme of sin and forgiveness. The son places his own pleasure at the center of his heart’s desire, missing the mark, rebelling against his father’s desire for his greater good, and living a life of sin. When he realizes the wrong he has done, he acknowledges that he has broken a relationship with both his earthly and his heavenly fathers. With this awareness, his heart is changed, and he seeks forgiveness.</a:t>
            </a:r>
          </a:p>
        </p:txBody>
      </p:sp>
      <p:sp>
        <p:nvSpPr>
          <p:cNvPr id="4" name="Slide Number Placeholder 3"/>
          <p:cNvSpPr>
            <a:spLocks noGrp="1"/>
          </p:cNvSpPr>
          <p:nvPr>
            <p:ph type="sldNum" sz="quarter" idx="10"/>
          </p:nvPr>
        </p:nvSpPr>
        <p:spPr/>
        <p:txBody>
          <a:bodyPr/>
          <a:lstStyle/>
          <a:p>
            <a:fld id="{F2FD797C-81A0-4169-8DE1-DF1E0532C5DA}"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a:solidFill>
                  <a:schemeClr val="tx1"/>
                </a:solidFill>
                <a:latin typeface="+mn-lt"/>
                <a:ea typeface="+mn-ea"/>
                <a:cs typeface="+mn-cs"/>
              </a:rPr>
              <a:t>Notes: Read this while the slide is being projected:</a:t>
            </a:r>
            <a:endParaRPr lang="en-US" sz="1200" kern="1200" dirty="0">
              <a:solidFill>
                <a:schemeClr val="tx1"/>
              </a:solidFill>
              <a:latin typeface="+mn-lt"/>
              <a:ea typeface="+mn-ea"/>
              <a:cs typeface="+mn-cs"/>
            </a:endParaRPr>
          </a:p>
          <a:p>
            <a:r>
              <a:rPr lang="en-US" sz="1200" i="0" kern="1200" dirty="0">
                <a:solidFill>
                  <a:schemeClr val="tx1"/>
                </a:solidFill>
                <a:latin typeface="+mn-lt"/>
                <a:ea typeface="+mn-ea"/>
                <a:cs typeface="+mn-cs"/>
              </a:rPr>
              <a:t>Consider a time when you have found yourself suddenly aware of turning away from God’s love. How does a refusal to respond to God’s love influence your moral choices? What motivates you to return to God? Record your response.</a:t>
            </a:r>
          </a:p>
          <a:p>
            <a:endParaRPr lang="en-US" sz="1200" i="1" kern="1200" dirty="0">
              <a:solidFill>
                <a:schemeClr val="tx1"/>
              </a:solidFill>
              <a:latin typeface="+mn-lt"/>
              <a:ea typeface="+mn-ea"/>
              <a:cs typeface="+mn-cs"/>
            </a:endParaRPr>
          </a:p>
          <a:p>
            <a:r>
              <a:rPr lang="en-US" sz="1200" i="1" kern="1200" dirty="0">
                <a:solidFill>
                  <a:schemeClr val="tx1"/>
                </a:solidFill>
                <a:latin typeface="+mn-lt"/>
                <a:ea typeface="+mn-ea"/>
                <a:cs typeface="+mn-cs"/>
              </a:rPr>
              <a:t>Allow the students 5 minutes to complete their response.</a:t>
            </a:r>
            <a:endParaRPr lang="en-US" sz="1200" kern="1200" dirty="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F2FD797C-81A0-4169-8DE1-DF1E0532C5DA}"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0" kern="1200" dirty="0">
                <a:solidFill>
                  <a:schemeClr val="tx1"/>
                </a:solidFill>
                <a:latin typeface="+mn-lt"/>
                <a:ea typeface="+mn-ea"/>
                <a:cs typeface="+mn-cs"/>
              </a:rPr>
              <a:t>© Mandymoore/Shutterstock.com</a:t>
            </a:r>
          </a:p>
          <a:p>
            <a:endParaRPr lang="en-US" sz="1200" i="1" kern="1200" dirty="0">
              <a:solidFill>
                <a:schemeClr val="tx1"/>
              </a:solidFill>
              <a:latin typeface="+mn-lt"/>
              <a:ea typeface="+mn-ea"/>
              <a:cs typeface="+mn-cs"/>
            </a:endParaRPr>
          </a:p>
          <a:p>
            <a:r>
              <a:rPr lang="en-US" sz="1200" i="1" kern="1200" dirty="0">
                <a:solidFill>
                  <a:schemeClr val="tx1"/>
                </a:solidFill>
                <a:latin typeface="+mn-lt"/>
                <a:ea typeface="+mn-ea"/>
                <a:cs typeface="+mn-cs"/>
              </a:rPr>
              <a:t>Notes: Read this reflection while the slide is being projected:</a:t>
            </a:r>
            <a:endParaRPr lang="en-US" sz="1200" kern="1200" dirty="0">
              <a:solidFill>
                <a:schemeClr val="tx1"/>
              </a:solidFill>
              <a:latin typeface="+mn-lt"/>
              <a:ea typeface="+mn-ea"/>
              <a:cs typeface="+mn-cs"/>
            </a:endParaRPr>
          </a:p>
          <a:p>
            <a:r>
              <a:rPr lang="en-US" sz="1200" i="0" kern="1200" dirty="0">
                <a:solidFill>
                  <a:schemeClr val="tx1"/>
                </a:solidFill>
                <a:latin typeface="+mn-lt"/>
                <a:ea typeface="+mn-ea"/>
                <a:cs typeface="+mn-cs"/>
              </a:rPr>
              <a:t>The Lord’s Prayer has been passed from parent to child from the time of Christ. We want to pray like Christ and in communion with Christ. This plea for forgiveness in the Lord’s Prayer is based on the recognition that we have done wrong and seek forgiveness; the recognition that sin damages our relationship with God, with others, and with ourselves; the recognition that we need God’s help to repair the harm; and finally, the recognition that we are in solidarity with all who sin and seek the grace of reconciliation. </a:t>
            </a:r>
          </a:p>
          <a:p>
            <a:pPr defTabSz="457200"/>
            <a:r>
              <a:rPr lang="en-US" sz="1200" i="0" kern="1200" dirty="0">
                <a:solidFill>
                  <a:schemeClr val="tx1"/>
                </a:solidFill>
                <a:latin typeface="+mn-lt"/>
                <a:ea typeface="+mn-ea"/>
                <a:cs typeface="+mn-cs"/>
              </a:rPr>
              <a:t>	Consider a time when two people have hurt each other through words or actions. The relationship between the two people is damaged, as well as each person’s relationship with God. How do you seek to reconcile a broken relationship with another and with God? Record your response in your notebook.</a:t>
            </a:r>
          </a:p>
        </p:txBody>
      </p:sp>
      <p:sp>
        <p:nvSpPr>
          <p:cNvPr id="4" name="Slide Number Placeholder 3"/>
          <p:cNvSpPr>
            <a:spLocks noGrp="1"/>
          </p:cNvSpPr>
          <p:nvPr>
            <p:ph type="sldNum" sz="quarter" idx="10"/>
          </p:nvPr>
        </p:nvSpPr>
        <p:spPr/>
        <p:txBody>
          <a:bodyPr/>
          <a:lstStyle/>
          <a:p>
            <a:fld id="{F2FD797C-81A0-4169-8DE1-DF1E0532C5DA}"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extLst>
      <p:ext uri="{BB962C8B-B14F-4D97-AF65-F5344CB8AC3E}">
        <p14:creationId xmlns:p14="http://schemas.microsoft.com/office/powerpoint/2010/main" val="29147766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2760940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026140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extLst>
      <p:ext uri="{BB962C8B-B14F-4D97-AF65-F5344CB8AC3E}">
        <p14:creationId xmlns:p14="http://schemas.microsoft.com/office/powerpoint/2010/main" val="2496644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25453605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49498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extLst>
      <p:ext uri="{BB962C8B-B14F-4D97-AF65-F5344CB8AC3E}">
        <p14:creationId xmlns:p14="http://schemas.microsoft.com/office/powerpoint/2010/main" val="5918641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4679650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Slid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477537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4215952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2851D10-1B47-174D-AD3B-69F7751D2292}"/>
              </a:ext>
            </a:extLst>
          </p:cNvPr>
          <p:cNvPicPr>
            <a:picLocks noChangeAspect="1"/>
          </p:cNvPicPr>
          <p:nvPr/>
        </p:nvPicPr>
        <p:blipFill>
          <a:blip r:embed="rId3"/>
          <a:stretch>
            <a:fillRect/>
          </a:stretch>
        </p:blipFill>
        <p:spPr>
          <a:xfrm>
            <a:off x="0" y="0"/>
            <a:ext cx="9144000" cy="6858000"/>
          </a:xfrm>
          <a:prstGeom prst="rect">
            <a:avLst/>
          </a:prstGeom>
        </p:spPr>
      </p:pic>
      <p:sp>
        <p:nvSpPr>
          <p:cNvPr id="2" name="Title 1"/>
          <p:cNvSpPr>
            <a:spLocks noGrp="1"/>
          </p:cNvSpPr>
          <p:nvPr>
            <p:ph type="ctrTitle"/>
          </p:nvPr>
        </p:nvSpPr>
        <p:spPr>
          <a:xfrm>
            <a:off x="0" y="1981200"/>
            <a:ext cx="9144000" cy="1470025"/>
          </a:xfrm>
        </p:spPr>
        <p:txBody>
          <a:bodyPr/>
          <a:lstStyle/>
          <a:p>
            <a:r>
              <a:rPr lang="en-US" dirty="0"/>
              <a:t>Guided Prayer</a:t>
            </a:r>
          </a:p>
        </p:txBody>
      </p:sp>
      <p:sp>
        <p:nvSpPr>
          <p:cNvPr id="3" name="Subtitle 2"/>
          <p:cNvSpPr txBox="1">
            <a:spLocks/>
          </p:cNvSpPr>
          <p:nvPr/>
        </p:nvSpPr>
        <p:spPr>
          <a:xfrm>
            <a:off x="-30866" y="33528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Aft>
                <a:spcPts val="115"/>
              </a:spcAft>
              <a:buNone/>
            </a:pPr>
            <a:r>
              <a:rPr lang="en-US" i="1" dirty="0"/>
              <a:t>Morality and God’s Love</a:t>
            </a:r>
          </a:p>
          <a:p>
            <a:pPr marL="0" indent="0" algn="ctr">
              <a:spcAft>
                <a:spcPts val="115"/>
              </a:spcAft>
              <a:buNone/>
            </a:pPr>
            <a:r>
              <a:rPr lang="en-US" dirty="0"/>
              <a:t>Unit 1, </a:t>
            </a:r>
            <a:r>
              <a:rPr lang="en-US" dirty="0">
                <a:solidFill>
                  <a:prstClr val="black"/>
                </a:solidFill>
              </a:rPr>
              <a:t>Learning Experience</a:t>
            </a:r>
            <a:r>
              <a:rPr lang="en-US" dirty="0"/>
              <a:t> 11</a:t>
            </a:r>
          </a:p>
        </p:txBody>
      </p:sp>
      <p:sp>
        <p:nvSpPr>
          <p:cNvPr id="5" name="Text Placeholder 3">
            <a:extLst>
              <a:ext uri="{FF2B5EF4-FFF2-40B4-BE49-F238E27FC236}">
                <a16:creationId xmlns:a16="http://schemas.microsoft.com/office/drawing/2014/main" id="{8B2EDAFB-7123-4E43-A177-E561C2699BFA}"/>
              </a:ext>
            </a:extLst>
          </p:cNvPr>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dirty="0"/>
              <a:t>Document #: TX006746</a:t>
            </a:r>
          </a:p>
        </p:txBody>
      </p:sp>
    </p:spTree>
    <p:extLst>
      <p:ext uri="{BB962C8B-B14F-4D97-AF65-F5344CB8AC3E}">
        <p14:creationId xmlns:p14="http://schemas.microsoft.com/office/powerpoint/2010/main" val="41298028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201578AB-D633-C846-8D5E-78CE9471D8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4" name="Title 1">
            <a:extLst>
              <a:ext uri="{FF2B5EF4-FFF2-40B4-BE49-F238E27FC236}">
                <a16:creationId xmlns:a16="http://schemas.microsoft.com/office/drawing/2014/main" id="{D1D9651D-DE72-724B-8362-1231A9CA79A1}"/>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a:t>
            </a:r>
          </a:p>
        </p:txBody>
      </p:sp>
      <p:sp>
        <p:nvSpPr>
          <p:cNvPr id="5" name="Content Placeholder 2">
            <a:extLst>
              <a:ext uri="{FF2B5EF4-FFF2-40B4-BE49-F238E27FC236}">
                <a16:creationId xmlns:a16="http://schemas.microsoft.com/office/drawing/2014/main" id="{6A429028-5052-BA4F-A10D-8D51331125C6}"/>
              </a:ext>
            </a:extLst>
          </p:cNvPr>
          <p:cNvSpPr txBox="1">
            <a:spLocks/>
          </p:cNvSpPr>
          <p:nvPr/>
        </p:nvSpPr>
        <p:spPr>
          <a:xfrm>
            <a:off x="2743200" y="1994388"/>
            <a:ext cx="54102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How do you seek to reconcile a broken relationship with another</a:t>
            </a:r>
            <a:br>
              <a:rPr lang="en-US" dirty="0"/>
            </a:br>
            <a:r>
              <a:rPr lang="en-US" dirty="0"/>
              <a:t>and with God?</a:t>
            </a:r>
          </a:p>
          <a:p>
            <a:pPr marL="0" indent="0">
              <a:lnSpc>
                <a:spcPct val="114000"/>
              </a:lnSpc>
              <a:buNone/>
            </a:pPr>
            <a:endParaRPr lang="en-US" dirty="0"/>
          </a:p>
          <a:p>
            <a:pPr marL="0" indent="0">
              <a:lnSpc>
                <a:spcPct val="114000"/>
              </a:lnSpc>
              <a:buNone/>
            </a:pPr>
            <a:r>
              <a:rPr lang="en-US" dirty="0"/>
              <a:t>Record your response. </a:t>
            </a:r>
          </a:p>
          <a:p>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BC6325-E997-4106-BE25-2AE7DE7FAC8A}"/>
              </a:ext>
            </a:extLst>
          </p:cNvPr>
          <p:cNvSpPr>
            <a:spLocks noGrp="1"/>
          </p:cNvSpPr>
          <p:nvPr>
            <p:ph type="title"/>
          </p:nvPr>
        </p:nvSpPr>
        <p:spPr>
          <a:xfrm>
            <a:off x="1352204" y="1143000"/>
            <a:ext cx="8229600" cy="533400"/>
          </a:xfrm>
        </p:spPr>
        <p:txBody>
          <a:bodyPr>
            <a:normAutofit/>
          </a:bodyPr>
          <a:lstStyle/>
          <a:p>
            <a:r>
              <a:rPr lang="en-US" sz="1800" dirty="0"/>
              <a:t>Acknowledgment</a:t>
            </a:r>
          </a:p>
        </p:txBody>
      </p:sp>
      <p:sp>
        <p:nvSpPr>
          <p:cNvPr id="3" name="Content Placeholder 2">
            <a:extLst>
              <a:ext uri="{FF2B5EF4-FFF2-40B4-BE49-F238E27FC236}">
                <a16:creationId xmlns:a16="http://schemas.microsoft.com/office/drawing/2014/main" id="{7A4B4FE5-E806-499F-90F5-18E035BE6B13}"/>
              </a:ext>
            </a:extLst>
          </p:cNvPr>
          <p:cNvSpPr>
            <a:spLocks noGrp="1"/>
          </p:cNvSpPr>
          <p:nvPr>
            <p:ph idx="1"/>
          </p:nvPr>
        </p:nvSpPr>
        <p:spPr/>
        <p:txBody>
          <a:bodyPr/>
          <a:lstStyle/>
          <a:p>
            <a:pPr marL="0" indent="0">
              <a:buNone/>
            </a:pPr>
            <a:r>
              <a:rPr lang="en-US" sz="1400" dirty="0"/>
              <a:t>The scriptural quotations in this </a:t>
            </a:r>
            <a:r>
              <a:rPr lang="en-US" sz="1400"/>
              <a:t>presentation are </a:t>
            </a:r>
            <a:r>
              <a:rPr lang="en-US" sz="1400" dirty="0"/>
              <a:t>taken from the </a:t>
            </a:r>
            <a:r>
              <a:rPr lang="en-US" sz="1400" i="1" dirty="0"/>
              <a:t>New American Bible, revised edition </a:t>
            </a:r>
            <a:r>
              <a:rPr lang="en-US" sz="1400" dirty="0"/>
              <a:t>© 2010, 1991, 1986, 1970 Confraternity of Christian Doctrine, Inc., Washington</a:t>
            </a:r>
            <a:r>
              <a:rPr lang="en-US" sz="1400"/>
              <a:t>, DC</a:t>
            </a:r>
            <a:r>
              <a:rPr lang="en-US" sz="1400" dirty="0"/>
              <a:t>. All Rights Reserved. No part of this work</a:t>
            </a:r>
            <a:br>
              <a:rPr lang="en-US" sz="1400" dirty="0"/>
            </a:br>
            <a:r>
              <a:rPr lang="en-US" sz="1400" dirty="0"/>
              <a:t>may be reproduced or transmitted in any form or by any means, electronic or mechanical, including photocopying, recording, or by any information storage and retrieval system, without permission in writing from the copyright owner</a:t>
            </a:r>
            <a:endParaRPr lang="en-US" dirty="0"/>
          </a:p>
        </p:txBody>
      </p:sp>
    </p:spTree>
    <p:extLst>
      <p:ext uri="{BB962C8B-B14F-4D97-AF65-F5344CB8AC3E}">
        <p14:creationId xmlns:p14="http://schemas.microsoft.com/office/powerpoint/2010/main" val="2410976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narrow road&#10;&#10;Description automatically generated">
            <a:extLst>
              <a:ext uri="{FF2B5EF4-FFF2-40B4-BE49-F238E27FC236}">
                <a16:creationId xmlns:a16="http://schemas.microsoft.com/office/drawing/2014/main" id="{97DF25D2-B04D-9F41-8654-15FFA1385D29}"/>
              </a:ext>
            </a:extLst>
          </p:cNvPr>
          <p:cNvPicPr>
            <a:picLocks noChangeAspect="1"/>
          </p:cNvPicPr>
          <p:nvPr/>
        </p:nvPicPr>
        <p:blipFill rotWithShape="1">
          <a:blip r:embed="rId3">
            <a:extLst>
              <a:ext uri="{28A0092B-C50C-407E-A947-70E740481C1C}">
                <a14:useLocalDpi xmlns:a14="http://schemas.microsoft.com/office/drawing/2010/main" val="0"/>
              </a:ext>
            </a:extLst>
          </a:blip>
          <a:srcRect l="5801" r="5801"/>
          <a:stretch/>
        </p:blipFill>
        <p:spPr>
          <a:xfrm>
            <a:off x="0" y="-19050"/>
            <a:ext cx="9144000" cy="6896100"/>
          </a:xfrm>
          <a:prstGeom prst="rect">
            <a:avLst/>
          </a:prstGeom>
        </p:spPr>
      </p:pic>
      <p:sp>
        <p:nvSpPr>
          <p:cNvPr id="4" name="Rectangle 3">
            <a:extLst>
              <a:ext uri="{FF2B5EF4-FFF2-40B4-BE49-F238E27FC236}">
                <a16:creationId xmlns:a16="http://schemas.microsoft.com/office/drawing/2014/main" id="{0BBC65D7-8B82-CB45-99D7-131227F43A6C}"/>
              </a:ext>
            </a:extLst>
          </p:cNvPr>
          <p:cNvSpPr/>
          <p:nvPr/>
        </p:nvSpPr>
        <p:spPr>
          <a:xfrm flipV="1">
            <a:off x="12700" y="0"/>
            <a:ext cx="9144000" cy="6902451"/>
          </a:xfrm>
          <a:prstGeom prst="rect">
            <a:avLst/>
          </a:prstGeom>
          <a:gradFill flip="none" rotWithShape="1">
            <a:gsLst>
              <a:gs pos="73000">
                <a:schemeClr val="bg1">
                  <a:lumMod val="94000"/>
                  <a:alpha val="0"/>
                </a:schemeClr>
              </a:gs>
              <a:gs pos="100000">
                <a:schemeClr val="bg1"/>
              </a:gs>
            </a:gsLst>
            <a:lin ang="16200000" scaled="1"/>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 dirty="0"/>
              <a:t>v</a:t>
            </a:r>
          </a:p>
        </p:txBody>
      </p:sp>
      <p:sp>
        <p:nvSpPr>
          <p:cNvPr id="6" name="Content Placeholder 5">
            <a:extLst>
              <a:ext uri="{FF2B5EF4-FFF2-40B4-BE49-F238E27FC236}">
                <a16:creationId xmlns:a16="http://schemas.microsoft.com/office/drawing/2014/main" id="{F3012907-BB20-1642-BD54-4C82EB8C145D}"/>
              </a:ext>
            </a:extLst>
          </p:cNvPr>
          <p:cNvSpPr>
            <a:spLocks noGrp="1"/>
          </p:cNvSpPr>
          <p:nvPr>
            <p:ph idx="4294967295"/>
          </p:nvPr>
        </p:nvSpPr>
        <p:spPr>
          <a:xfrm>
            <a:off x="1346200" y="5996782"/>
            <a:ext cx="6477000" cy="620713"/>
          </a:xfrm>
        </p:spPr>
        <p:txBody>
          <a:bodyPr>
            <a:normAutofit/>
          </a:bodyPr>
          <a:lstStyle/>
          <a:p>
            <a:pPr marL="0" indent="0" algn="ctr">
              <a:buNone/>
            </a:pPr>
            <a:r>
              <a:rPr lang="en-US" sz="2800" dirty="0"/>
              <a:t>God’s Love, Mercy, and Forgiveness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computer, room, sunset, standing&#10;&#10;Description automatically generated">
            <a:extLst>
              <a:ext uri="{FF2B5EF4-FFF2-40B4-BE49-F238E27FC236}">
                <a16:creationId xmlns:a16="http://schemas.microsoft.com/office/drawing/2014/main" id="{89B64126-5F20-B742-AE20-50B0056832C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912" r="3883"/>
          <a:stretch/>
        </p:blipFill>
        <p:spPr>
          <a:xfrm>
            <a:off x="0" y="-38101"/>
            <a:ext cx="9144000" cy="6925235"/>
          </a:xfrm>
          <a:prstGeom prst="rect">
            <a:avLst/>
          </a:prstGeom>
        </p:spPr>
      </p:pic>
      <p:sp>
        <p:nvSpPr>
          <p:cNvPr id="7" name="Content Placeholder 6"/>
          <p:cNvSpPr>
            <a:spLocks noGrp="1"/>
          </p:cNvSpPr>
          <p:nvPr>
            <p:ph type="body" sz="quarter" idx="4294967295"/>
          </p:nvPr>
        </p:nvSpPr>
        <p:spPr>
          <a:xfrm>
            <a:off x="685800" y="304800"/>
            <a:ext cx="5486400" cy="1524000"/>
          </a:xfrm>
        </p:spPr>
        <p:txBody>
          <a:bodyPr>
            <a:normAutofit/>
          </a:bodyPr>
          <a:lstStyle/>
          <a:p>
            <a:pPr marL="0" indent="0" algn="l">
              <a:lnSpc>
                <a:spcPct val="114000"/>
              </a:lnSpc>
              <a:buNone/>
            </a:pPr>
            <a:r>
              <a:rPr lang="en-US" sz="2400" dirty="0">
                <a:solidFill>
                  <a:schemeClr val="tx1"/>
                </a:solidFill>
              </a:rPr>
              <a:t>“Let the one among you who is without sin be the first to throw a stone at her.” (John 8:7)</a:t>
            </a:r>
          </a:p>
          <a:p>
            <a:pPr algn="l">
              <a:lnSpc>
                <a:spcPct val="114000"/>
              </a:lnSpc>
            </a:pPr>
            <a:endParaRPr lang="en-US" sz="2400"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Icon&#10;&#10;Description automatically generated">
            <a:extLst>
              <a:ext uri="{FF2B5EF4-FFF2-40B4-BE49-F238E27FC236}">
                <a16:creationId xmlns:a16="http://schemas.microsoft.com/office/drawing/2014/main" id="{F0B6503E-6477-2F42-AE6F-0F4F622CFEF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7" name="Content Placeholder 2">
            <a:extLst>
              <a:ext uri="{FF2B5EF4-FFF2-40B4-BE49-F238E27FC236}">
                <a16:creationId xmlns:a16="http://schemas.microsoft.com/office/drawing/2014/main" id="{54C3C006-4DCB-DC4C-A3E9-F23DA3DD7865}"/>
              </a:ext>
            </a:extLst>
          </p:cNvPr>
          <p:cNvSpPr txBox="1">
            <a:spLocks/>
          </p:cNvSpPr>
          <p:nvPr/>
        </p:nvSpPr>
        <p:spPr>
          <a:xfrm>
            <a:off x="2743200" y="1994388"/>
            <a:ext cx="54102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How does acknowledgment of your own failures enable you to see others in a new light?</a:t>
            </a:r>
          </a:p>
          <a:p>
            <a:pPr marL="0" indent="0">
              <a:lnSpc>
                <a:spcPct val="114000"/>
              </a:lnSpc>
              <a:buNone/>
            </a:pPr>
            <a:endParaRPr lang="en-US" dirty="0"/>
          </a:p>
          <a:p>
            <a:pPr marL="0" indent="0">
              <a:lnSpc>
                <a:spcPct val="114000"/>
              </a:lnSpc>
              <a:buNone/>
            </a:pPr>
            <a:r>
              <a:rPr lang="en-US" dirty="0"/>
              <a:t>Record your response.</a:t>
            </a:r>
          </a:p>
        </p:txBody>
      </p:sp>
      <p:sp>
        <p:nvSpPr>
          <p:cNvPr id="8" name="Title 1">
            <a:extLst>
              <a:ext uri="{FF2B5EF4-FFF2-40B4-BE49-F238E27FC236}">
                <a16:creationId xmlns:a16="http://schemas.microsoft.com/office/drawing/2014/main" id="{0B20FEB1-499F-7746-A6BF-31D61A2CF735}"/>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a:t>
            </a:r>
          </a:p>
        </p:txBody>
      </p:sp>
    </p:spTree>
    <p:extLst>
      <p:ext uri="{BB962C8B-B14F-4D97-AF65-F5344CB8AC3E}">
        <p14:creationId xmlns:p14="http://schemas.microsoft.com/office/powerpoint/2010/main" val="40657761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10;&#10;Description automatically generated">
            <a:extLst>
              <a:ext uri="{FF2B5EF4-FFF2-40B4-BE49-F238E27FC236}">
                <a16:creationId xmlns:a16="http://schemas.microsoft.com/office/drawing/2014/main" id="{7C273BD2-1B30-CC4C-B42F-A5A2E70A7F44}"/>
              </a:ext>
            </a:extLst>
          </p:cNvPr>
          <p:cNvPicPr>
            <a:picLocks noChangeAspect="1"/>
          </p:cNvPicPr>
          <p:nvPr/>
        </p:nvPicPr>
        <p:blipFill rotWithShape="1">
          <a:blip r:embed="rId3">
            <a:extLst>
              <a:ext uri="{28A0092B-C50C-407E-A947-70E740481C1C}">
                <a14:useLocalDpi xmlns:a14="http://schemas.microsoft.com/office/drawing/2010/main" val="0"/>
              </a:ext>
            </a:extLst>
          </a:blip>
          <a:srcRect r="11111"/>
          <a:stretch/>
        </p:blipFill>
        <p:spPr>
          <a:xfrm>
            <a:off x="0" y="0"/>
            <a:ext cx="9144000" cy="6858000"/>
          </a:xfrm>
          <a:prstGeom prst="rect">
            <a:avLst/>
          </a:prstGeom>
        </p:spPr>
      </p:pic>
      <p:sp>
        <p:nvSpPr>
          <p:cNvPr id="8" name="Content Placeholder 6"/>
          <p:cNvSpPr>
            <a:spLocks noGrp="1"/>
          </p:cNvSpPr>
          <p:nvPr>
            <p:ph type="body" sz="quarter" idx="4294967295"/>
          </p:nvPr>
        </p:nvSpPr>
        <p:spPr>
          <a:xfrm>
            <a:off x="381000" y="3048000"/>
            <a:ext cx="2895600" cy="2514600"/>
          </a:xfrm>
        </p:spPr>
        <p:txBody>
          <a:bodyPr>
            <a:normAutofit/>
          </a:bodyPr>
          <a:lstStyle/>
          <a:p>
            <a:pPr marL="0" indent="0" algn="l">
              <a:buNone/>
            </a:pPr>
            <a:r>
              <a:rPr lang="en-US" sz="2400" dirty="0">
                <a:solidFill>
                  <a:schemeClr val="bg1"/>
                </a:solidFill>
              </a:rPr>
              <a:t>“Father, forgive them, they know not what they do.” (Luke 23:34)</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Icon&#10;&#10;Description automatically generated">
            <a:extLst>
              <a:ext uri="{FF2B5EF4-FFF2-40B4-BE49-F238E27FC236}">
                <a16:creationId xmlns:a16="http://schemas.microsoft.com/office/drawing/2014/main" id="{0FFDC5D2-81B9-EE43-BEAB-888FF48470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9" name="Title 1">
            <a:extLst>
              <a:ext uri="{FF2B5EF4-FFF2-40B4-BE49-F238E27FC236}">
                <a16:creationId xmlns:a16="http://schemas.microsoft.com/office/drawing/2014/main" id="{7210C41B-96B3-D04E-B9F5-BC12C14B4FE6}"/>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sz="2400" dirty="0"/>
              <a:t>Discuss</a:t>
            </a:r>
          </a:p>
        </p:txBody>
      </p:sp>
      <p:sp>
        <p:nvSpPr>
          <p:cNvPr id="10" name="Content Placeholder 2">
            <a:extLst>
              <a:ext uri="{FF2B5EF4-FFF2-40B4-BE49-F238E27FC236}">
                <a16:creationId xmlns:a16="http://schemas.microsoft.com/office/drawing/2014/main" id="{C98EA717-C7B5-5741-AAAC-1DC20425577A}"/>
              </a:ext>
            </a:extLst>
          </p:cNvPr>
          <p:cNvSpPr txBox="1">
            <a:spLocks/>
          </p:cNvSpPr>
          <p:nvPr/>
        </p:nvSpPr>
        <p:spPr>
          <a:xfrm>
            <a:off x="2743200" y="1994388"/>
            <a:ext cx="4876800" cy="34920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Where in society do you see the sins of anger, violence, betrayal, or senseless injustice? What feelings do these sinful acts evoke</a:t>
            </a:r>
            <a:br>
              <a:rPr lang="en-US" dirty="0"/>
            </a:br>
            <a:r>
              <a:rPr lang="en-US" dirty="0"/>
              <a:t>in you?</a:t>
            </a:r>
          </a:p>
          <a:p>
            <a:pPr marL="0" indent="0">
              <a:lnSpc>
                <a:spcPct val="114000"/>
              </a:lnSpc>
              <a:buNone/>
            </a:pPr>
            <a:endParaRPr lang="en-US" dirty="0"/>
          </a:p>
          <a:p>
            <a:pPr marL="0" indent="0">
              <a:lnSpc>
                <a:spcPct val="114000"/>
              </a:lnSpc>
              <a:buNone/>
            </a:pPr>
            <a:r>
              <a:rPr lang="en-US" dirty="0"/>
              <a:t>Record your response.</a:t>
            </a:r>
          </a:p>
          <a:p>
            <a:pPr marL="0" indent="0">
              <a:lnSpc>
                <a:spcPct val="114000"/>
              </a:lnSpc>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oup of people standing in front of a building&#10;&#10;Description automatically generated">
            <a:extLst>
              <a:ext uri="{FF2B5EF4-FFF2-40B4-BE49-F238E27FC236}">
                <a16:creationId xmlns:a16="http://schemas.microsoft.com/office/drawing/2014/main" id="{32A14345-BE78-7E46-8B00-DA0E09AD7B10}"/>
              </a:ext>
            </a:extLst>
          </p:cNvPr>
          <p:cNvPicPr>
            <a:picLocks noChangeAspect="1"/>
          </p:cNvPicPr>
          <p:nvPr/>
        </p:nvPicPr>
        <p:blipFill rotWithShape="1">
          <a:blip r:embed="rId3">
            <a:extLst>
              <a:ext uri="{28A0092B-C50C-407E-A947-70E740481C1C}">
                <a14:useLocalDpi xmlns:a14="http://schemas.microsoft.com/office/drawing/2010/main" val="0"/>
              </a:ext>
            </a:extLst>
          </a:blip>
          <a:srcRect l="1360" t="3817" r="1360" b="10309"/>
          <a:stretch/>
        </p:blipFill>
        <p:spPr>
          <a:xfrm>
            <a:off x="0" y="0"/>
            <a:ext cx="9144000" cy="6858000"/>
          </a:xfrm>
          <a:prstGeom prst="rect">
            <a:avLst/>
          </a:prstGeom>
        </p:spPr>
      </p:pic>
      <p:sp>
        <p:nvSpPr>
          <p:cNvPr id="7" name="Rectangle 6">
            <a:extLst>
              <a:ext uri="{FF2B5EF4-FFF2-40B4-BE49-F238E27FC236}">
                <a16:creationId xmlns:a16="http://schemas.microsoft.com/office/drawing/2014/main" id="{42E307D8-E6F2-8B49-9D40-526A13D3ED5F}"/>
              </a:ext>
            </a:extLst>
          </p:cNvPr>
          <p:cNvSpPr/>
          <p:nvPr/>
        </p:nvSpPr>
        <p:spPr>
          <a:xfrm flipV="1">
            <a:off x="0" y="-1"/>
            <a:ext cx="9144000" cy="6858000"/>
          </a:xfrm>
          <a:prstGeom prst="rect">
            <a:avLst/>
          </a:prstGeom>
          <a:gradFill flip="none" rotWithShape="1">
            <a:gsLst>
              <a:gs pos="63000">
                <a:schemeClr val="bg1">
                  <a:lumMod val="94000"/>
                  <a:alpha val="0"/>
                </a:schemeClr>
              </a:gs>
              <a:gs pos="100000">
                <a:schemeClr val="bg1"/>
              </a:gs>
            </a:gsLst>
            <a:lin ang="16200000" scaled="1"/>
            <a:tileRect/>
          </a:gradFill>
          <a:ln>
            <a:solidFill>
              <a:schemeClr val="bg1">
                <a:lumMod val="6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00" dirty="0"/>
              <a:t>vv</a:t>
            </a:r>
          </a:p>
        </p:txBody>
      </p:sp>
      <p:sp>
        <p:nvSpPr>
          <p:cNvPr id="6" name="Content Placeholder 6"/>
          <p:cNvSpPr txBox="1">
            <a:spLocks/>
          </p:cNvSpPr>
          <p:nvPr/>
        </p:nvSpPr>
        <p:spPr>
          <a:xfrm>
            <a:off x="152400" y="5791200"/>
            <a:ext cx="5638800" cy="2362200"/>
          </a:xfrm>
          <a:prstGeom prst="rect">
            <a:avLst/>
          </a:prstGeom>
        </p:spPr>
        <p:txBody>
          <a:bodyPr vert="horz" lIns="91440" tIns="45720" rIns="91440" bIns="45720" rtlCol="0">
            <a:noAutofit/>
          </a:bodyPr>
          <a:lstStyle/>
          <a:p>
            <a:pPr marL="342900" indent="-342900">
              <a:lnSpc>
                <a:spcPct val="114000"/>
              </a:lnSpc>
              <a:spcBef>
                <a:spcPct val="20000"/>
              </a:spcBef>
              <a:defRPr/>
            </a:pPr>
            <a:r>
              <a:rPr kumimoji="0" lang="en-US" sz="2400" i="0" u="none" strike="noStrike" kern="1200" cap="none" spc="0" normalizeH="0" baseline="0" noProof="0" dirty="0">
                <a:ln>
                  <a:noFill/>
                </a:ln>
                <a:effectLst/>
                <a:uLnTx/>
                <a:uFillTx/>
                <a:latin typeface="Arial" pitchFamily="34" charset="0"/>
                <a:ea typeface="+mn-ea"/>
                <a:cs typeface="Arial" pitchFamily="34" charset="0"/>
              </a:rPr>
              <a:t>	“Father, </a:t>
            </a:r>
            <a:r>
              <a:rPr lang="en-US" sz="2400" kern="1200" dirty="0">
                <a:latin typeface="Arial" pitchFamily="34" charset="0"/>
                <a:ea typeface="+mn-ea"/>
                <a:cs typeface="Arial" pitchFamily="34" charset="0"/>
              </a:rPr>
              <a:t>I have sinned against heaven and against you.” (Luke 15:21)</a:t>
            </a:r>
            <a:endParaRPr kumimoji="0" lang="en-US" sz="2400" i="0" u="none" strike="noStrike" kern="1200" cap="none" spc="0" normalizeH="0" baseline="0" noProof="0" dirty="0">
              <a:ln>
                <a:noFill/>
              </a:ln>
              <a:effectLst/>
              <a:uLnTx/>
              <a:uFillTx/>
              <a:latin typeface="Arial" pitchFamily="34" charset="0"/>
              <a:ea typeface="+mn-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con&#10;&#10;Description automatically generated">
            <a:extLst>
              <a:ext uri="{FF2B5EF4-FFF2-40B4-BE49-F238E27FC236}">
                <a16:creationId xmlns:a16="http://schemas.microsoft.com/office/drawing/2014/main" id="{A3BB0580-181A-FD4F-9EA6-2420C7C2EF2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600" y="1295400"/>
            <a:ext cx="1752600" cy="1752600"/>
          </a:xfrm>
          <a:prstGeom prst="rect">
            <a:avLst/>
          </a:prstGeom>
        </p:spPr>
      </p:pic>
      <p:sp>
        <p:nvSpPr>
          <p:cNvPr id="4" name="Title 1">
            <a:extLst>
              <a:ext uri="{FF2B5EF4-FFF2-40B4-BE49-F238E27FC236}">
                <a16:creationId xmlns:a16="http://schemas.microsoft.com/office/drawing/2014/main" id="{02E99D87-78CB-0E4A-81F9-D842D48F14C4}"/>
              </a:ext>
            </a:extLst>
          </p:cNvPr>
          <p:cNvSpPr txBox="1">
            <a:spLocks/>
          </p:cNvSpPr>
          <p:nvPr/>
        </p:nvSpPr>
        <p:spPr>
          <a:xfrm>
            <a:off x="2590800" y="1371600"/>
            <a:ext cx="5867400" cy="5334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r>
              <a:rPr lang="en-US" dirty="0"/>
              <a:t>Discuss</a:t>
            </a:r>
          </a:p>
        </p:txBody>
      </p:sp>
      <p:sp>
        <p:nvSpPr>
          <p:cNvPr id="5" name="Content Placeholder 2">
            <a:extLst>
              <a:ext uri="{FF2B5EF4-FFF2-40B4-BE49-F238E27FC236}">
                <a16:creationId xmlns:a16="http://schemas.microsoft.com/office/drawing/2014/main" id="{04AC523D-7F1C-9545-9438-8676138C704E}"/>
              </a:ext>
            </a:extLst>
          </p:cNvPr>
          <p:cNvSpPr txBox="1">
            <a:spLocks/>
          </p:cNvSpPr>
          <p:nvPr/>
        </p:nvSpPr>
        <p:spPr>
          <a:xfrm>
            <a:off x="2743200" y="1994388"/>
            <a:ext cx="5410200" cy="286922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14000"/>
              </a:lnSpc>
              <a:buNone/>
            </a:pPr>
            <a:r>
              <a:rPr lang="en-US" dirty="0"/>
              <a:t>How does a refusal to respond to God’s love influence your moral choices? </a:t>
            </a:r>
          </a:p>
          <a:p>
            <a:pPr marL="0" indent="0">
              <a:lnSpc>
                <a:spcPct val="114000"/>
              </a:lnSpc>
              <a:buNone/>
            </a:pPr>
            <a:r>
              <a:rPr lang="en-US" dirty="0"/>
              <a:t>What motivates you to return to God?</a:t>
            </a:r>
          </a:p>
          <a:p>
            <a:pPr marL="0" indent="0">
              <a:lnSpc>
                <a:spcPct val="114000"/>
              </a:lnSpc>
              <a:buNone/>
            </a:pPr>
            <a:endParaRPr lang="en-US" dirty="0"/>
          </a:p>
          <a:p>
            <a:pPr marL="0" indent="0">
              <a:lnSpc>
                <a:spcPct val="114000"/>
              </a:lnSpc>
              <a:buNone/>
            </a:pPr>
            <a:r>
              <a:rPr lang="en-US" dirty="0"/>
              <a:t>Record your response. </a:t>
            </a:r>
          </a:p>
          <a:p>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outdoor, plane, water, airplane&#10;&#10;Description automatically generated">
            <a:extLst>
              <a:ext uri="{FF2B5EF4-FFF2-40B4-BE49-F238E27FC236}">
                <a16:creationId xmlns:a16="http://schemas.microsoft.com/office/drawing/2014/main" id="{0BBDB918-4860-F64E-9B37-C4B82EFFF168}"/>
              </a:ext>
            </a:extLst>
          </p:cNvPr>
          <p:cNvPicPr>
            <a:picLocks noChangeAspect="1"/>
          </p:cNvPicPr>
          <p:nvPr/>
        </p:nvPicPr>
        <p:blipFill rotWithShape="1">
          <a:blip r:embed="rId3">
            <a:extLst>
              <a:ext uri="{28A0092B-C50C-407E-A947-70E740481C1C}">
                <a14:useLocalDpi xmlns:a14="http://schemas.microsoft.com/office/drawing/2010/main" val="0"/>
              </a:ext>
            </a:extLst>
          </a:blip>
          <a:srcRect l="1049" t="66140" b="8257"/>
          <a:stretch/>
        </p:blipFill>
        <p:spPr>
          <a:xfrm>
            <a:off x="0" y="0"/>
            <a:ext cx="9144000" cy="6858000"/>
          </a:xfrm>
          <a:prstGeom prst="rect">
            <a:avLst/>
          </a:prstGeom>
          <a:noFill/>
        </p:spPr>
      </p:pic>
      <p:sp>
        <p:nvSpPr>
          <p:cNvPr id="5" name="Content Placeholder 6"/>
          <p:cNvSpPr txBox="1">
            <a:spLocks/>
          </p:cNvSpPr>
          <p:nvPr/>
        </p:nvSpPr>
        <p:spPr>
          <a:xfrm>
            <a:off x="457200" y="609600"/>
            <a:ext cx="7848600" cy="1630363"/>
          </a:xfrm>
          <a:prstGeom prst="rect">
            <a:avLst/>
          </a:prstGeom>
        </p:spPr>
        <p:txBody>
          <a:bodyPr vert="horz" lIns="91440" tIns="45720" rIns="91440" bIns="45720" rtlCol="0">
            <a:normAutofit/>
          </a:bodyPr>
          <a:lstStyle/>
          <a:p>
            <a:pPr>
              <a:lnSpc>
                <a:spcPct val="114000"/>
              </a:lnSpc>
              <a:spcBef>
                <a:spcPct val="20000"/>
              </a:spcBef>
              <a:buFont typeface="Arial" pitchFamily="34" charset="0"/>
            </a:pPr>
            <a:r>
              <a:rPr lang="en-US" sz="2400" dirty="0">
                <a:latin typeface="Arial" pitchFamily="34" charset="0"/>
                <a:cs typeface="Arial" pitchFamily="34" charset="0"/>
              </a:rPr>
              <a:t>“And forgive us our debts,</a:t>
            </a:r>
          </a:p>
          <a:p>
            <a:pPr>
              <a:lnSpc>
                <a:spcPct val="114000"/>
              </a:lnSpc>
              <a:spcBef>
                <a:spcPct val="20000"/>
              </a:spcBef>
              <a:buFont typeface="Arial" pitchFamily="34" charset="0"/>
            </a:pPr>
            <a:r>
              <a:rPr lang="en-US" sz="2400" dirty="0">
                <a:latin typeface="Arial" pitchFamily="34" charset="0"/>
                <a:cs typeface="Arial" pitchFamily="34" charset="0"/>
              </a:rPr>
              <a:t>      as we forgive our debtors.” </a:t>
            </a:r>
          </a:p>
          <a:p>
            <a:pPr>
              <a:lnSpc>
                <a:spcPct val="114000"/>
              </a:lnSpc>
              <a:spcBef>
                <a:spcPct val="20000"/>
              </a:spcBef>
              <a:buFont typeface="Arial" pitchFamily="34" charset="0"/>
            </a:pPr>
            <a:r>
              <a:rPr lang="en-US" sz="2400" dirty="0">
                <a:latin typeface="Arial" pitchFamily="34" charset="0"/>
                <a:cs typeface="Arial" pitchFamily="34" charset="0"/>
              </a:rPr>
              <a:t>		    (Matthew 6:12)</a:t>
            </a:r>
          </a:p>
        </p:txBody>
      </p:sp>
    </p:spTree>
  </p:cSld>
  <p:clrMapOvr>
    <a:masterClrMapping/>
  </p:clrMapOvr>
</p:sld>
</file>

<file path=ppt/theme/theme1.xml><?xml version="1.0" encoding="utf-8"?>
<a:theme xmlns:a="http://schemas.openxmlformats.org/drawingml/2006/main" name="1_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152</TotalTime>
  <Words>1058</Words>
  <Application>Microsoft Office PowerPoint</Application>
  <PresentationFormat>On-screen Show (4:3)</PresentationFormat>
  <Paragraphs>75</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1_LIC Presentation template</vt:lpstr>
      <vt:lpstr>Guided Prayer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Acknowledgment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Guided Prayer</dc:title>
  <dc:creator>Jill Johnson</dc:creator>
  <cp:lastModifiedBy>Caren Yang</cp:lastModifiedBy>
  <cp:revision>42</cp:revision>
  <dcterms:created xsi:type="dcterms:W3CDTF">2020-11-03T15:53:50Z</dcterms:created>
  <dcterms:modified xsi:type="dcterms:W3CDTF">2020-12-10T19:15:32Z</dcterms:modified>
</cp:coreProperties>
</file>